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  <p:sldMasterId id="2147483872" r:id="rId2"/>
  </p:sldMasterIdLst>
  <p:sldIdLst>
    <p:sldId id="256" r:id="rId3"/>
    <p:sldId id="257" r:id="rId4"/>
    <p:sldId id="258" r:id="rId5"/>
    <p:sldId id="261" r:id="rId6"/>
    <p:sldId id="266" r:id="rId7"/>
    <p:sldId id="301" r:id="rId8"/>
    <p:sldId id="271" r:id="rId9"/>
    <p:sldId id="273" r:id="rId10"/>
    <p:sldId id="277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297" r:id="rId19"/>
    <p:sldId id="298" r:id="rId20"/>
    <p:sldId id="299" r:id="rId21"/>
  </p:sldIdLst>
  <p:sldSz cx="9144000" cy="6858000" type="screen4x3"/>
  <p:notesSz cx="6742113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7271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271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22F47-A158-4EE4-B665-9D35DF2C7058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3CC7D-B17C-47E3-8A0C-E4E244B31E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7B0CE-2361-4248-B0E3-EBB75539A7E0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2825C-05DF-44DC-B4D0-441D78BE83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F27AA-F2DC-4269-9FE1-46B9B5E143EA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F5081-8A90-45DF-BD65-1F6DE238C7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665D2-A3C3-4146-9499-DC3A43D84FE6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26C81-0048-4ADD-BA18-AD4EC58E78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6A49E-C041-4B03-92CB-2A2303CFBA8E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C81CB-DDFC-4BAD-8B67-A1F29BE74F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FBDEF-EE4B-4842-B244-2BDB51D15510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B9CC7-A035-42A4-AFDB-8E5B65629B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4CAC-3653-478C-9A31-FB548F9C4B18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FC1A6-9184-4BDC-9830-2472510FAD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08CE2-43F2-4269-8191-F9961379AE7C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E13C3-5010-4A57-A968-6E31C21BA9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D5734-0743-421B-A6C8-4D335ACEB55B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E8F4-6335-46F0-9EAA-0926607C4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F1614-467C-4AAA-8FBA-D2A128305FC0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E3F7F-BB00-4E5F-BF21-B375A2B111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59F09-13F5-41F6-B2FA-1AE2E047BD85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EB11D-5052-4FC9-90B6-0B6B2F3E47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6B340-1AB6-40C4-A7EC-B40AA784A57C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C5495-7254-4E28-9852-86D5D353D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49867-1F71-4E9D-9720-075D398FAD1B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77621-E722-4892-831E-AC9BFB61A6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294BD-A9B2-4218-A747-A93A6466CE67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8A59E-097A-4183-8C04-6DEF86700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EB5FE-60B8-4746-AF2E-77C474DF8860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4A8DC-8921-44A7-945B-D435CB6116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68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168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1688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1689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1690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716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89687BBC-345B-4DDE-80ED-BD75D3C43501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716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6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A6EB6700-CE17-4FD3-B14C-31F4B452C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169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69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10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1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" name="Дата 4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6C97AC-353D-4631-8DBD-42BDA3BE5EE9}" type="datetimeFigureOut">
              <a:rPr lang="ru-RU"/>
              <a:pPr>
                <a:defRPr/>
              </a:pPr>
              <a:t>09.10.2013</a:t>
            </a:fld>
            <a:endParaRPr lang="ru-RU"/>
          </a:p>
        </p:txBody>
      </p:sp>
      <p:sp>
        <p:nvSpPr>
          <p:cNvPr id="11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71F41C-3A4F-4797-B38D-2969190AF9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1" r:id="rId1"/>
    <p:sldLayoutId id="2147483908" r:id="rId2"/>
    <p:sldLayoutId id="2147483912" r:id="rId3"/>
    <p:sldLayoutId id="2147483909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548680"/>
            <a:ext cx="8134672" cy="4608512"/>
          </a:xfrm>
        </p:spPr>
        <p:txBody>
          <a:bodyPr lIns="45720" rIns="45720" anchor="t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  <a:t>                                     </a:t>
            </a:r>
            <a:b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</a:br>
            <a: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  <a:t> </a:t>
            </a:r>
            <a:b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</a:br>
            <a: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  <a:t> </a:t>
            </a:r>
            <a:b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</a:br>
            <a: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  <a:t>Использования логических блоков Дьенеша. </a:t>
            </a:r>
            <a:b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</a:br>
            <a: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  <a:t> </a:t>
            </a:r>
            <a:b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</a:br>
            <a: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  <a:t> </a:t>
            </a:r>
            <a:b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</a:br>
            <a: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  <a:t> </a:t>
            </a:r>
            <a:b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</a:br>
            <a: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  <a:t> </a:t>
            </a:r>
            <a:br>
              <a:rPr lang="ru-RU" sz="4600" i="1" kern="1200" cap="all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Bookman Old Style" pitchFamily="18" charset="0"/>
              </a:rPr>
            </a:br>
            <a:endParaRPr lang="ru-RU" sz="4600" i="1" kern="1200" cap="all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314" name="Подзаголовок 3"/>
          <p:cNvSpPr>
            <a:spLocks noGrp="1"/>
          </p:cNvSpPr>
          <p:nvPr>
            <p:ph type="subTitle" idx="4294967295"/>
          </p:nvPr>
        </p:nvSpPr>
        <p:spPr>
          <a:xfrm>
            <a:off x="433388" y="1544638"/>
            <a:ext cx="8386762" cy="3540125"/>
          </a:xfrm>
        </p:spPr>
        <p:txBody>
          <a:bodyPr tIns="0" rIns="45720" bIns="0" anchor="b"/>
          <a:lstStyle/>
          <a:p>
            <a:pPr marL="0" indent="0" algn="r" eaLnBrk="1" hangingPunct="1">
              <a:buFont typeface="Wingdings" pitchFamily="2" charset="2"/>
              <a:buNone/>
              <a:defRPr/>
            </a:pPr>
            <a:endParaRPr lang="ru-RU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4294967295"/>
          </p:nvPr>
        </p:nvSpPr>
        <p:spPr>
          <a:xfrm>
            <a:off x="914400" y="333375"/>
            <a:ext cx="8229600" cy="6524625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1900">
                <a:latin typeface="Bookman Old Style" pitchFamily="18" charset="0"/>
              </a:rPr>
              <a:t>                  Золтан  Дьенеш - всемирно известный                          	           венгерский педагог и математик, профессор.                          	           Основатель игрового подхода к развитию                         	           детей "Новая математика" ("New  Mathematics"),                         	           идея которого заключается в освоении детьми                          	           математики посредством  увлекательных                           	           логических игр, песен и танцев. Логические                         	           блоки придумал венгерский математик и психолог                               	           Золтан Дьенеш. Игры с блоками доступны, на наглядной основе  знакомят детей с формой, цветом, размером и толщиной объектов, с математическими представлениями и начальными знаниями по информатике. Развивают у детей мыслительные операции (анализ, сравнение, классификация,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900">
                <a:latin typeface="Bookman Old Style" pitchFamily="18" charset="0"/>
              </a:rPr>
              <a:t>     обобщение), логическое мышление, творческие способности и познавательные процессы (восприятие, память, внимание и воображение). Играя с блоками Дьенеша, ребенок выполняет разнообразные предметные действия (разбиение, выкладывание по определенным правилам, перестроение и др.). Блоки Дьенеша предназначены для детей от трех лет. Логические блоки Дьенеша представляют собой набор из 48 геометрических фигур:    </a:t>
            </a:r>
          </a:p>
          <a:p>
            <a:pPr algn="just" eaLnBrk="1" hangingPunct="1">
              <a:defRPr/>
            </a:pPr>
            <a:endParaRPr lang="ru-RU" sz="1900">
              <a:latin typeface="Bookman Old Style" pitchFamily="18" charset="0"/>
            </a:endParaRPr>
          </a:p>
        </p:txBody>
      </p:sp>
      <p:pic>
        <p:nvPicPr>
          <p:cNvPr id="7171" name="Рисунок 3" descr="KRV0021_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627313" cy="285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4294967295"/>
          </p:nvPr>
        </p:nvSpPr>
        <p:spPr>
          <a:xfrm>
            <a:off x="457200" y="692150"/>
            <a:ext cx="8229600" cy="6165850"/>
          </a:xfrm>
        </p:spPr>
        <p:txBody>
          <a:bodyPr/>
          <a:lstStyle/>
          <a:p>
            <a:pPr eaLnBrk="1" hangingPunct="1">
              <a:defRPr/>
            </a:pPr>
            <a:r>
              <a:rPr lang="ru-RU" sz="1900">
                <a:latin typeface="Bookman Old Style" pitchFamily="18" charset="0"/>
              </a:rPr>
              <a:t>а) четырех форм (круги, треугольники, квадраты, прямоугольники);</a:t>
            </a:r>
          </a:p>
          <a:p>
            <a:pPr eaLnBrk="1" hangingPunct="1">
              <a:defRPr/>
            </a:pPr>
            <a:r>
              <a:rPr lang="ru-RU" sz="1900">
                <a:latin typeface="Bookman Old Style" pitchFamily="18" charset="0"/>
              </a:rPr>
              <a:t>б) трех цветов (красные, синие и желтые);</a:t>
            </a:r>
          </a:p>
          <a:p>
            <a:pPr eaLnBrk="1" hangingPunct="1">
              <a:defRPr/>
            </a:pPr>
            <a:r>
              <a:rPr lang="ru-RU" sz="1900">
                <a:latin typeface="Bookman Old Style" pitchFamily="18" charset="0"/>
              </a:rPr>
              <a:t>в) двух размеров (большие и маленькие);</a:t>
            </a:r>
          </a:p>
          <a:p>
            <a:pPr eaLnBrk="1" hangingPunct="1">
              <a:defRPr/>
            </a:pPr>
            <a:r>
              <a:rPr lang="ru-RU" sz="1900">
                <a:latin typeface="Bookman Old Style" pitchFamily="18" charset="0"/>
              </a:rPr>
              <a:t>г) двух видов  толщины (толстые и тонкие).</a:t>
            </a:r>
          </a:p>
          <a:p>
            <a:pPr eaLnBrk="1" hangingPunct="1">
              <a:defRPr/>
            </a:pPr>
            <a:r>
              <a:rPr lang="ru-RU" sz="1900">
                <a:latin typeface="Bookman Old Style" pitchFamily="18" charset="0"/>
              </a:rPr>
              <a:t>В наборе нет  ни одной одинаковой фигуры. Каждая геометрическая фигура характеризуется  четырьмя признаками: формой, цветом, размером, толщиной.</a:t>
            </a:r>
          </a:p>
          <a:p>
            <a:pPr eaLnBrk="1" hangingPunct="1">
              <a:defRPr/>
            </a:pPr>
            <a:endParaRPr lang="ru-RU" sz="1900">
              <a:latin typeface="Bookman Old Style" pitchFamily="18" charset="0"/>
            </a:endParaRPr>
          </a:p>
        </p:txBody>
      </p:sp>
      <p:pic>
        <p:nvPicPr>
          <p:cNvPr id="8195" name="Рисунок 4" descr="17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9975" y="0"/>
            <a:ext cx="17240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6" descr="Рисунок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84538"/>
            <a:ext cx="5256213" cy="357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4294967295"/>
          </p:nvPr>
        </p:nvSpPr>
        <p:spPr>
          <a:xfrm>
            <a:off x="457200" y="333375"/>
            <a:ext cx="8229600" cy="6335713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900"/>
              <a:t>       </a:t>
            </a:r>
            <a:r>
              <a:rPr lang="ru-RU" sz="1900">
                <a:latin typeface="Bookman Old Style" pitchFamily="18" charset="0"/>
              </a:rPr>
              <a:t>Начала я работу с того, что предоставила детям                        </a:t>
            </a:r>
            <a:r>
              <a:rPr lang="ru-RU" sz="1900"/>
              <a:t>     </a:t>
            </a:r>
            <a:r>
              <a:rPr lang="ru-RU" sz="1900">
                <a:latin typeface="Bookman Old Style" pitchFamily="18" charset="0"/>
              </a:rPr>
              <a:t>возможность</a:t>
            </a:r>
            <a:r>
              <a:rPr lang="ru-RU" sz="1900"/>
              <a:t> </a:t>
            </a:r>
            <a:r>
              <a:rPr lang="ru-RU" sz="1900">
                <a:latin typeface="Bookman Old Style" pitchFamily="18" charset="0"/>
              </a:rPr>
              <a:t>самостоятельно с ними  познакомиться.</a:t>
            </a:r>
            <a:r>
              <a:rPr lang="ru-RU" sz="1900"/>
              <a:t> </a:t>
            </a:r>
            <a:r>
              <a:rPr lang="ru-RU" sz="1900">
                <a:latin typeface="Bookman Old Style" pitchFamily="18" charset="0"/>
              </a:rPr>
              <a:t>В     процессе    манипуляций   с    блоками дети установили, что блоки имеют разный цвет, форму, размер, что с ними можно играть: выстраивать дорожки, башенки и т.д. поскольку блоки представляют собой эталоны форм, цвета они помогли в запоминании программного материала    по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900">
                <a:latin typeface="Bookman Old Style" pitchFamily="18" charset="0"/>
              </a:rPr>
              <a:t>      соотношению  цвета,   формы,    в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900">
                <a:latin typeface="Bookman Old Style" pitchFamily="18" charset="0"/>
              </a:rPr>
              <a:t>      установлении  сходства    и  различия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900">
                <a:latin typeface="Bookman Old Style" pitchFamily="18" charset="0"/>
              </a:rPr>
              <a:t>      между   предметами.  Сегодня     я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900">
                <a:latin typeface="Bookman Old Style" pitchFamily="18" charset="0"/>
              </a:rPr>
              <a:t>      познакомлю вас с некоторыми формами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900">
                <a:latin typeface="Bookman Old Style" pitchFamily="18" charset="0"/>
              </a:rPr>
              <a:t>      организации  работы с  логическими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900">
                <a:latin typeface="Bookman Old Style" pitchFamily="18" charset="0"/>
              </a:rPr>
              <a:t>      блоками. Начнем с самого простого — познакомимся с ними (рассматривание блоков).</a:t>
            </a:r>
          </a:p>
          <a:p>
            <a:pPr eaLnBrk="1" hangingPunct="1">
              <a:defRPr/>
            </a:pPr>
            <a:endParaRPr lang="ru-RU" sz="1900">
              <a:latin typeface="Bookman Old Style" pitchFamily="18" charset="0"/>
            </a:endParaRPr>
          </a:p>
        </p:txBody>
      </p:sp>
      <p:pic>
        <p:nvPicPr>
          <p:cNvPr id="9219" name="Рисунок 3" descr="7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4941888"/>
            <a:ext cx="356393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Рисунок 4" descr="4(4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4797425"/>
            <a:ext cx="298767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Рисунок 5" descr="denesh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2420938"/>
            <a:ext cx="22669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88913"/>
            <a:ext cx="8229600" cy="6480175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2200">
                <a:latin typeface="Bookman Old Style" pitchFamily="18" charset="0"/>
              </a:rPr>
              <a:t>Умение       детей      оперировать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>
                <a:latin typeface="Bookman Old Style" pitchFamily="18" charset="0"/>
              </a:rPr>
              <a:t>полученными    знаниями   помогает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>
                <a:latin typeface="Bookman Old Style" pitchFamily="18" charset="0"/>
              </a:rPr>
              <a:t>в конструировании,       аппликации,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>
                <a:latin typeface="Bookman Old Style" pitchFamily="18" charset="0"/>
              </a:rPr>
              <a:t>рисовании     по    образцу:   сначала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>
                <a:latin typeface="Bookman Old Style" pitchFamily="18" charset="0"/>
              </a:rPr>
              <a:t>путем      накладывания,     а    затем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2200">
                <a:latin typeface="Bookman Old Style" pitchFamily="18" charset="0"/>
              </a:rPr>
              <a:t>самостоятельного           выкладывая,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2200">
                <a:latin typeface="Bookman Old Style" pitchFamily="18" charset="0"/>
              </a:rPr>
              <a:t>рисования  фигуры  на чистом листе.</a:t>
            </a:r>
          </a:p>
          <a:p>
            <a:pPr algn="just" eaLnBrk="1" hangingPunct="1">
              <a:defRPr/>
            </a:pPr>
            <a:r>
              <a:rPr lang="ru-RU" sz="2200">
                <a:latin typeface="Bookman Old Style" pitchFamily="18" charset="0"/>
              </a:rPr>
              <a:t>Предлагаю и вам попробовать себя в конструировании по образцу путем накладывания блоков на изображение.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endParaRPr lang="ru-RU" sz="2200">
              <a:latin typeface="Bookman Old Style" pitchFamily="18" charset="0"/>
            </a:endParaRPr>
          </a:p>
          <a:p>
            <a:pPr algn="just" eaLnBrk="1" hangingPunct="1">
              <a:defRPr/>
            </a:pPr>
            <a:r>
              <a:rPr lang="ru-RU" sz="2200">
                <a:latin typeface="Bookman Old Style" pitchFamily="18" charset="0"/>
              </a:rPr>
              <a:t>                                             </a:t>
            </a:r>
          </a:p>
        </p:txBody>
      </p:sp>
      <p:pic>
        <p:nvPicPr>
          <p:cNvPr id="10243" name="Рисунок 3" descr="Рисунок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838" y="4149725"/>
            <a:ext cx="4187825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Рисунок 4" descr="Рисунок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188913"/>
            <a:ext cx="3203575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Рисунок 5" descr="Рисунок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5650" y="4149725"/>
            <a:ext cx="457835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807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372345" y="720577"/>
            <a:ext cx="2112000" cy="158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808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16200000">
            <a:off x="4325746" y="749569"/>
            <a:ext cx="1860476" cy="165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292" name="TextBox 7"/>
          <p:cNvSpPr txBox="1">
            <a:spLocks noChangeArrowheads="1"/>
          </p:cNvSpPr>
          <p:nvPr/>
        </p:nvSpPr>
        <p:spPr bwMode="auto">
          <a:xfrm>
            <a:off x="1042988" y="260350"/>
            <a:ext cx="1366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цепочки</a:t>
            </a:r>
          </a:p>
        </p:txBody>
      </p:sp>
      <p:sp>
        <p:nvSpPr>
          <p:cNvPr id="12293" name="TextBox 8"/>
          <p:cNvSpPr txBox="1">
            <a:spLocks noChangeArrowheads="1"/>
          </p:cNvSpPr>
          <p:nvPr/>
        </p:nvSpPr>
        <p:spPr bwMode="auto">
          <a:xfrm flipH="1">
            <a:off x="3635375" y="260350"/>
            <a:ext cx="15128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деревья</a:t>
            </a:r>
          </a:p>
        </p:txBody>
      </p:sp>
      <p:pic>
        <p:nvPicPr>
          <p:cNvPr id="10" name="Рисунок 9" descr="IMG_807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5400000">
            <a:off x="7113948" y="670998"/>
            <a:ext cx="2044665" cy="151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295" name="TextBox 10"/>
          <p:cNvSpPr txBox="1">
            <a:spLocks noChangeArrowheads="1"/>
          </p:cNvSpPr>
          <p:nvPr/>
        </p:nvSpPr>
        <p:spPr bwMode="auto">
          <a:xfrm>
            <a:off x="6227763" y="333375"/>
            <a:ext cx="16573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теремок</a:t>
            </a:r>
          </a:p>
        </p:txBody>
      </p:sp>
      <p:pic>
        <p:nvPicPr>
          <p:cNvPr id="12" name="Рисунок 11" descr="IMG_8068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592114" y="4319389"/>
            <a:ext cx="1929883" cy="147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297" name="TextBox 12"/>
          <p:cNvSpPr txBox="1">
            <a:spLocks noChangeArrowheads="1"/>
          </p:cNvSpPr>
          <p:nvPr/>
        </p:nvSpPr>
        <p:spPr bwMode="auto">
          <a:xfrm>
            <a:off x="1547813" y="3573463"/>
            <a:ext cx="1439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лабиринты</a:t>
            </a:r>
          </a:p>
        </p:txBody>
      </p:sp>
      <p:pic>
        <p:nvPicPr>
          <p:cNvPr id="14" name="Рисунок 13" descr="IMG_8064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652120" y="4221088"/>
            <a:ext cx="2137028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299" name="TextBox 14"/>
          <p:cNvSpPr txBox="1">
            <a:spLocks noChangeArrowheads="1"/>
          </p:cNvSpPr>
          <p:nvPr/>
        </p:nvSpPr>
        <p:spPr bwMode="auto">
          <a:xfrm>
            <a:off x="6804025" y="3500438"/>
            <a:ext cx="15525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гаражи</a:t>
            </a:r>
          </a:p>
        </p:txBody>
      </p:sp>
    </p:spTree>
  </p:cSld>
  <p:clrMapOvr>
    <a:masterClrMapping/>
  </p:clrMapOvr>
  <p:transition advTm="155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7467600" cy="765175"/>
          </a:xfrm>
        </p:spPr>
        <p:txBody>
          <a:bodyPr lIns="45720" rIns="45720"/>
          <a:lstStyle/>
          <a:p>
            <a:pPr eaLnBrk="1" hangingPunct="1">
              <a:defRPr/>
            </a:pPr>
            <a:r>
              <a:rPr lang="ru-RU" sz="3100" b="0">
                <a:latin typeface="Bookman Old Style" pitchFamily="18" charset="0"/>
              </a:rPr>
              <a:t>Игра «Художники»</a:t>
            </a:r>
            <a:endParaRPr lang="ru-RU" sz="3100">
              <a:latin typeface="Bookman Old Style" pitchFamily="18" charset="0"/>
            </a:endParaRPr>
          </a:p>
        </p:txBody>
      </p:sp>
      <p:sp>
        <p:nvSpPr>
          <p:cNvPr id="21506" name="Содержимое 2"/>
          <p:cNvSpPr>
            <a:spLocks noGrp="1"/>
          </p:cNvSpPr>
          <p:nvPr>
            <p:ph idx="4294967295"/>
          </p:nvPr>
        </p:nvSpPr>
        <p:spPr>
          <a:xfrm>
            <a:off x="457200" y="692150"/>
            <a:ext cx="8435975" cy="4465638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1700" u="sng">
                <a:latin typeface="Bookman Old Style" pitchFamily="18" charset="0"/>
              </a:rPr>
              <a:t>Цель:</a:t>
            </a:r>
            <a:r>
              <a:rPr lang="ru-RU" sz="1700">
                <a:latin typeface="Bookman Old Style" pitchFamily="18" charset="0"/>
              </a:rPr>
              <a:t>           развитие            умения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анализировать        форму    предметов,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развитие      умения     сравнивать    по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их              свойствам,             развитие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художественных              способностей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(выбор    цвета,    фона, расположения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композиции)</a:t>
            </a:r>
          </a:p>
          <a:p>
            <a:pPr algn="just" eaLnBrk="1" hangingPunct="1">
              <a:defRPr/>
            </a:pPr>
            <a:r>
              <a:rPr lang="ru-RU" sz="1700" u="sng">
                <a:latin typeface="Bookman Old Style" pitchFamily="18" charset="0"/>
              </a:rPr>
              <a:t>Развивающая       среда</a:t>
            </a:r>
            <a:r>
              <a:rPr lang="ru-RU" sz="1700">
                <a:latin typeface="Bookman Old Style" pitchFamily="18" charset="0"/>
              </a:rPr>
              <a:t>:       «Эскизы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картин», листы цветного картона, дополнительные детали из картона для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составления композиции картины, набор блоков.</a:t>
            </a:r>
          </a:p>
          <a:p>
            <a:pPr algn="just" eaLnBrk="1" hangingPunct="1">
              <a:defRPr/>
            </a:pPr>
            <a:r>
              <a:rPr lang="ru-RU" sz="1700" u="sng">
                <a:latin typeface="Bookman Old Style" pitchFamily="18" charset="0"/>
              </a:rPr>
              <a:t>Ход игры:</a:t>
            </a:r>
            <a:r>
              <a:rPr lang="ru-RU" sz="1700">
                <a:latin typeface="Bookman Old Style" pitchFamily="18" charset="0"/>
              </a:rPr>
              <a:t>детям предлагается «написать картины» по эскизам. Одну картину могут «писать» сразу несколько человек. Дети выбирают «эскиз» картины, бумагу для фона, детали к будущей картине, необходимые   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                                                         блоки. Если на эскизе деталь только о 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                                                         обведена— выбирается  тонкий    блок,          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                                                         если закрашена — толстый.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                                                         В      конце     работы    дети придумывают                    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700">
                <a:latin typeface="Bookman Old Style" pitchFamily="18" charset="0"/>
              </a:rPr>
              <a:t>                                                         название своим картинам.</a:t>
            </a:r>
          </a:p>
          <a:p>
            <a:pPr algn="just" eaLnBrk="1" hangingPunct="1">
              <a:defRPr/>
            </a:pPr>
            <a:endParaRPr lang="ru-RU" sz="1700">
              <a:latin typeface="Bookman Old Style" pitchFamily="18" charset="0"/>
            </a:endParaRPr>
          </a:p>
        </p:txBody>
      </p:sp>
      <p:pic>
        <p:nvPicPr>
          <p:cNvPr id="13316" name="Рисунок 3" descr="Рисунок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941888"/>
            <a:ext cx="3816350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Рисунок 4" descr="Рисунок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600075"/>
            <a:ext cx="3995737" cy="251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одержимое 2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975350"/>
          </a:xfrm>
        </p:spPr>
        <p:txBody>
          <a:bodyPr/>
          <a:lstStyle/>
          <a:p>
            <a:pPr eaLnBrk="1" hangingPunct="1">
              <a:defRPr/>
            </a:pPr>
            <a:r>
              <a:rPr lang="ru-RU" sz="2200">
                <a:latin typeface="Bookman Old Style" pitchFamily="18" charset="0"/>
              </a:rPr>
              <a:t>Это игра для среднего возраста, но хочу вам заметить, что чем раньше ребенок знакомиться с блоками, как часто и последовательно он с ними работает, тем раньше он готов принимать более сложные условия игр. Умение декодировать информацию поможет не только при работе в тетради по Программе «Детский сад 2100», но и в составлении аппликаций, рисунков, играх.</a:t>
            </a:r>
          </a:p>
          <a:p>
            <a:pPr eaLnBrk="1" hangingPunct="1">
              <a:defRPr/>
            </a:pPr>
            <a:r>
              <a:rPr lang="ru-RU" sz="2200">
                <a:latin typeface="Bookman Old Style" pitchFamily="18" charset="0"/>
              </a:rPr>
              <a:t>Вашему вниманию предлагается игра с алгоритмами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200">
              <a:latin typeface="Bookman Old Style" pitchFamily="18" charset="0"/>
            </a:endParaRPr>
          </a:p>
        </p:txBody>
      </p:sp>
      <p:pic>
        <p:nvPicPr>
          <p:cNvPr id="14339" name="Рисунок 3" descr="Рисунок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3789363"/>
            <a:ext cx="52895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44475"/>
            <a:ext cx="8385175" cy="522288"/>
          </a:xfrm>
        </p:spPr>
        <p:txBody>
          <a:bodyPr lIns="45720" rIns="45720"/>
          <a:lstStyle/>
          <a:p>
            <a:pPr eaLnBrk="1" hangingPunct="1">
              <a:defRPr/>
            </a:pPr>
            <a:r>
              <a:rPr lang="ru-RU" sz="2700" b="0">
                <a:latin typeface="Bookman Old Style" pitchFamily="18" charset="0"/>
              </a:rPr>
              <a:t>Игра «Мозаика цифр»</a:t>
            </a:r>
            <a:r>
              <a:rPr lang="ru-RU" sz="2700">
                <a:latin typeface="Bookman Old Style" pitchFamily="18" charset="0"/>
              </a:rPr>
              <a:t/>
            </a:r>
            <a:br>
              <a:rPr lang="ru-RU" sz="2700">
                <a:latin typeface="Bookman Old Style" pitchFamily="18" charset="0"/>
              </a:rPr>
            </a:br>
            <a:endParaRPr lang="ru-RU" sz="270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4076700"/>
            <a:ext cx="8229600" cy="259238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000" u="sng">
                <a:latin typeface="Bookman Old Style" pitchFamily="18" charset="0"/>
              </a:rPr>
              <a:t>Цель</a:t>
            </a:r>
            <a:r>
              <a:rPr lang="ru-RU" sz="2000">
                <a:latin typeface="Bookman Old Style" pitchFamily="18" charset="0"/>
              </a:rPr>
              <a:t>: развитие способности декодировать информацию, изображенную на карточке, умение выбирать блоки по заданным свойствам. Закрепление навыков вычислительной деятельности.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u="sng">
                <a:latin typeface="Bookman Old Style" pitchFamily="18" charset="0"/>
              </a:rPr>
              <a:t>Ход игры</a:t>
            </a:r>
            <a:r>
              <a:rPr lang="ru-RU" sz="2000">
                <a:latin typeface="Bookman Old Style" pitchFamily="18" charset="0"/>
              </a:rPr>
              <a:t>: дети распределяют между собой карточки с изображением символов и примеров. Каждый ребенок решает пример на карточке, расшифровывает ее и берет блок, соответствующий шифру и находит место для него на изображении предметов.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000">
              <a:latin typeface="Bookman Old Style" pitchFamily="18" charset="0"/>
            </a:endParaRPr>
          </a:p>
        </p:txBody>
      </p:sp>
      <p:pic>
        <p:nvPicPr>
          <p:cNvPr id="15364" name="Рисунок 3" descr="Рисунок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620713"/>
            <a:ext cx="7775575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>
                <a:latin typeface="Bookman Old Style" pitchFamily="18" charset="0"/>
              </a:rPr>
              <a:t>Альбомы для детей 5-8 лет</a:t>
            </a:r>
          </a:p>
        </p:txBody>
      </p:sp>
      <p:pic>
        <p:nvPicPr>
          <p:cNvPr id="23558" name="Picture 6" descr="C:\Documents and Settings\Татьяна\Рабочий стол\для работы\МО\853-1340-thickbox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 rot="21094893">
            <a:off x="323850" y="1341438"/>
            <a:ext cx="3313113" cy="2841625"/>
          </a:xfrm>
        </p:spPr>
      </p:pic>
      <p:pic>
        <p:nvPicPr>
          <p:cNvPr id="23556" name="Picture 4" descr="C:\Documents and Settings\Татьяна\Рабочий стол\для работы\МО\albom_02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66830">
            <a:off x="5580063" y="1484313"/>
            <a:ext cx="3143250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7" descr="C:\Documents and Settings\Татьяна\Рабочий стол\для работы\МО\4729_400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4038600"/>
            <a:ext cx="2967038" cy="281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>
                <a:latin typeface="Bookman Old Style" pitchFamily="18" charset="0"/>
              </a:rPr>
              <a:t>Альбомы «Удивляйка»</a:t>
            </a:r>
          </a:p>
        </p:txBody>
      </p:sp>
      <p:pic>
        <p:nvPicPr>
          <p:cNvPr id="24582" name="Picture 6" descr="C:\Documents and Settings\Татьяна\Рабочий стол\для работы\МО\16357-2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1557338"/>
            <a:ext cx="3384550" cy="2419350"/>
          </a:xfrm>
          <a:ln w="12700">
            <a:solidFill>
              <a:schemeClr val="tx1"/>
            </a:solidFill>
          </a:ln>
        </p:spPr>
      </p:pic>
      <p:pic>
        <p:nvPicPr>
          <p:cNvPr id="24585" name="Picture 9" descr="C:\Documents and Settings\Татьяна\Рабочий стол\для работы\МО\udivlyayka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628775"/>
            <a:ext cx="3455988" cy="23764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84" name="Picture 8" descr="C:\Documents and Settings\Татьяна\Рабочий стол\для работы\МО\980944f2fbba8359ae7311b01c5d298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200525"/>
            <a:ext cx="3455987" cy="2438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86" name="Picture 10" descr="C:\Documents and Settings\Татьяна\Рабочий стол\для работы\МО\Udivlyayka_4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4221163"/>
            <a:ext cx="3529013" cy="25193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1800">
                <a:latin typeface="Bookman Old Style" pitchFamily="18" charset="0"/>
              </a:rPr>
              <a:t>4 ГРУППЫ ПОСТЕПЕННО УСЛОЖНЯЮЩИХСЯ ИГР И УПРАЖНЕНИЙ</a:t>
            </a:r>
            <a:r>
              <a:rPr lang="ru-RU"/>
              <a:t> </a:t>
            </a:r>
            <a:r>
              <a:rPr lang="ru-RU" sz="1800">
                <a:latin typeface="Bookman Old Style" pitchFamily="18" charset="0"/>
              </a:rPr>
              <a:t>С ЛОГИЧЕСКИМИ</a:t>
            </a:r>
            <a:r>
              <a:rPr lang="ru-RU"/>
              <a:t> </a:t>
            </a:r>
            <a:r>
              <a:rPr lang="ru-RU" sz="1800">
                <a:latin typeface="Bookman Old Style" pitchFamily="18" charset="0"/>
              </a:rPr>
              <a:t>БЛОКАМИ</a:t>
            </a:r>
          </a:p>
        </p:txBody>
      </p:sp>
      <p:sp>
        <p:nvSpPr>
          <p:cNvPr id="655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341438"/>
            <a:ext cx="8229600" cy="4789487"/>
          </a:xfrm>
        </p:spPr>
        <p:txBody>
          <a:bodyPr/>
          <a:lstStyle/>
          <a:p>
            <a:pPr eaLnBrk="1" hangingPunct="1">
              <a:defRPr/>
            </a:pPr>
            <a:r>
              <a:rPr lang="ru-RU" sz="1600">
                <a:latin typeface="Bookman Old Style" pitchFamily="18" charset="0"/>
              </a:rPr>
              <a:t>для развития умений выявлять и абстрагировать свойства</a:t>
            </a:r>
          </a:p>
          <a:p>
            <a:pPr eaLnBrk="1" hangingPunct="1">
              <a:defRPr/>
            </a:pPr>
            <a:r>
              <a:rPr lang="ru-RU" sz="1600">
                <a:latin typeface="Bookman Old Style" pitchFamily="18" charset="0"/>
              </a:rPr>
              <a:t>для развития умений сравнивать предметы по их свойствам;</a:t>
            </a:r>
          </a:p>
          <a:p>
            <a:pPr eaLnBrk="1" hangingPunct="1">
              <a:defRPr/>
            </a:pPr>
            <a:r>
              <a:rPr lang="ru-RU" sz="1600">
                <a:latin typeface="Bookman Old Style" pitchFamily="18" charset="0"/>
              </a:rPr>
              <a:t>для развития действий классификации и обобщения;</a:t>
            </a:r>
          </a:p>
          <a:p>
            <a:pPr eaLnBrk="1" hangingPunct="1">
              <a:defRPr/>
            </a:pPr>
            <a:r>
              <a:rPr lang="ru-RU" sz="1600">
                <a:latin typeface="Bookman Old Style" pitchFamily="18" charset="0"/>
              </a:rPr>
              <a:t>для развития способности к логическим действиям и операциям.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/>
              <a:t> </a:t>
            </a:r>
          </a:p>
          <a:p>
            <a:pPr eaLnBrk="1" hangingPunct="1">
              <a:defRPr/>
            </a:pPr>
            <a:endParaRPr lang="ru-RU"/>
          </a:p>
        </p:txBody>
      </p:sp>
      <p:pic>
        <p:nvPicPr>
          <p:cNvPr id="11268" name="Picture 4" descr="C:\Documents and Settings\Татьяна\Рабочий стол\для работы\МО\809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312446">
            <a:off x="468313" y="2708275"/>
            <a:ext cx="3959225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C:\Documents and Settings\Татьяна\Рабочий стол\для работы\МО\381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84932">
            <a:off x="5580063" y="2708275"/>
            <a:ext cx="3092450" cy="21859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270" name="Picture 6" descr="C:\Documents and Settings\Татьяна\Рабочий стол\для работы\МО\636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213" y="4773613"/>
            <a:ext cx="2808287" cy="20843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>
                <a:latin typeface="Bookman Old Style" pitchFamily="18" charset="0"/>
              </a:rPr>
              <a:t>Варианты игр</a:t>
            </a:r>
          </a:p>
        </p:txBody>
      </p:sp>
      <p:pic>
        <p:nvPicPr>
          <p:cNvPr id="26626" name="Picture 2" descr="C:\Documents and Settings\Татьяна\Рабочий стол\для работы\МО\855-1346-thickbox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844675"/>
            <a:ext cx="3790950" cy="2695575"/>
          </a:xfrm>
          <a:ln>
            <a:solidFill>
              <a:schemeClr val="tx1"/>
            </a:solidFill>
          </a:ln>
        </p:spPr>
      </p:pic>
      <p:pic>
        <p:nvPicPr>
          <p:cNvPr id="26627" name="Picture 3" descr="C:\Documents and Settings\Татьяна\Рабочий стол\для работы\МО\809_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3284538"/>
            <a:ext cx="4060825" cy="3400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7650" name="Picture 2" descr="C:\Documents and Settings\Татьяна\Рабочий стол\для работы\МО\14533-3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88913"/>
            <a:ext cx="5329237" cy="3594100"/>
          </a:xfrm>
          <a:ln>
            <a:solidFill>
              <a:schemeClr val="tx1"/>
            </a:solidFill>
          </a:ln>
        </p:spPr>
      </p:pic>
      <p:pic>
        <p:nvPicPr>
          <p:cNvPr id="27651" name="Picture 3" descr="C:\Documents and Settings\Татьяна\Рабочий стол\для работы\МО\post-236762-12681248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3929063"/>
            <a:ext cx="4394200" cy="2928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8674" name="Picture 2" descr="C:\Documents and Settings\Татьяна\Рабочий стол\для работы\МО\11504-3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15888"/>
            <a:ext cx="5508625" cy="3689350"/>
          </a:xfrm>
          <a:ln>
            <a:solidFill>
              <a:schemeClr val="tx1"/>
            </a:solidFill>
          </a:ln>
        </p:spPr>
      </p:pic>
      <p:pic>
        <p:nvPicPr>
          <p:cNvPr id="28675" name="Picture 3" descr="C:\Documents and Settings\Татьяна\Рабочий стол\для работы\МО\809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3860800"/>
            <a:ext cx="5705475" cy="288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9700" name="Picture 4" descr="C:\Documents and Settings\Татьяна\Рабочий стол\для работы\МО\63647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15888"/>
            <a:ext cx="5292725" cy="3455987"/>
          </a:xfrm>
          <a:ln>
            <a:solidFill>
              <a:schemeClr val="tx1"/>
            </a:solidFill>
          </a:ln>
        </p:spPr>
      </p:pic>
      <p:pic>
        <p:nvPicPr>
          <p:cNvPr id="29698" name="Picture 2" descr="C:\Documents and Settings\Татьяна\Рабочий стол\для работы\МО\225_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3749675"/>
            <a:ext cx="4394200" cy="3108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2"/>
          <p:cNvSpPr>
            <a:spLocks noGrp="1"/>
          </p:cNvSpPr>
          <p:nvPr>
            <p:ph idx="4294967295"/>
          </p:nvPr>
        </p:nvSpPr>
        <p:spPr>
          <a:xfrm>
            <a:off x="0" y="260350"/>
            <a:ext cx="4787900" cy="6597650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1600">
                <a:latin typeface="Bookman Old Style" pitchFamily="18" charset="0"/>
              </a:rPr>
              <a:t>Работу с логическими блоками можно проводить во всех сферах деятельности: на занятиях (как по развитию математических способностей, так и на развитии речи – поскольку перед воспитателем старшей и тем более подготовительной группы стоит задача научить ребенка звукобуквенному анализу слова, а в дальнейшем и чтения, то блоки очень могут помочь в вычленении изучаемого звука в слове, месте его в слове, а в дальнейшем и квази-письма, пока ребенок не научится писать буквы и слова), в изодеятельности, в настольно-печатных играх, в сюжетно-ролевых играх, в подвижных играх, в дидактических играх, вне занятий в развивающей среде группы. Еще раз хочется подчеркнуть, что деление игр по возрасту условно, все зависит от уровня индивидуального развития ребенка, его игрового опыта с блоками Дьенеша.</a:t>
            </a:r>
          </a:p>
          <a:p>
            <a:pPr algn="just" eaLnBrk="1" hangingPunct="1">
              <a:defRPr/>
            </a:pPr>
            <a:endParaRPr lang="ru-RU" sz="1600">
              <a:latin typeface="Bookman Old Style" pitchFamily="18" charset="0"/>
            </a:endParaRPr>
          </a:p>
          <a:p>
            <a:pPr eaLnBrk="1" hangingPunct="1">
              <a:defRPr/>
            </a:pPr>
            <a:endParaRPr lang="ru-RU" sz="1700">
              <a:latin typeface="Bookman Old Style" pitchFamily="18" charset="0"/>
            </a:endParaRPr>
          </a:p>
        </p:txBody>
      </p:sp>
      <p:pic>
        <p:nvPicPr>
          <p:cNvPr id="24579" name="Рисунок 3" descr="img_amena_1813_0c3dabdd4fe0b2f82cd7dc301423df56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260350"/>
            <a:ext cx="406876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88913"/>
            <a:ext cx="3754438" cy="6335712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1700">
                <a:latin typeface="Bookman Old Style" pitchFamily="18" charset="0"/>
              </a:rPr>
              <a:t>В дошкольной педагогике существует множество разнообразных методических материалов, обеспечивающих интеллектуальное развитие детей. Я в своей работе по развитию интеллектуальных способностей начала использовать логические блоки Дьенеша. Почему я взяла для работы именно эти блоки? </a:t>
            </a:r>
          </a:p>
        </p:txBody>
      </p:sp>
      <p:sp>
        <p:nvSpPr>
          <p:cNvPr id="25603" name="Прямоугольник 3"/>
          <p:cNvSpPr>
            <a:spLocks noChangeArrowheads="1"/>
          </p:cNvSpPr>
          <p:nvPr/>
        </p:nvSpPr>
        <p:spPr bwMode="auto">
          <a:xfrm>
            <a:off x="4572000" y="3644900"/>
            <a:ext cx="4572000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Bookman Old Style" pitchFamily="18" charset="0"/>
              </a:rPr>
              <a:t>Надеюсь, что работа с блоками и логическими фигурами поможет не только хорошо усвоить программный материал детского сада, но и достаточно хорошо подготовить детей к изучению математики, геометрии и информатики в школе, считаю, что преемственность детского сада и школы .</a:t>
            </a:r>
          </a:p>
        </p:txBody>
      </p:sp>
      <p:pic>
        <p:nvPicPr>
          <p:cNvPr id="25604" name="Рисунок 4" descr="Рисунок1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0"/>
            <a:ext cx="4572000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Рисунок 5" descr="Рисунок1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579813"/>
            <a:ext cx="3995737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Содержимое 2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60483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200">
                <a:latin typeface="Bookman Old Style" pitchFamily="18" charset="0"/>
              </a:rPr>
              <a:t>   будет на достаточно хорошем уровне. Логико-математические игры способствуют развитию таких умственных операций как классификация, группировка предметов по свойствам, абстрагирование свойств от предмета. дети учатся догадываться, доказывать. Это особенно важно, ибо народная пословица гласит: «Ум без догадки и гроша не стоит». Вот и сегодня при нашем общении я предлагаю тоже следовать древней пословице: «Я слышу — и забываю, я вижу — и я запоминаю, я делаю — и я понимаю».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200">
              <a:latin typeface="Bookman Old Style" pitchFamily="18" charset="0"/>
            </a:endParaRPr>
          </a:p>
          <a:p>
            <a:pPr eaLnBrk="1" hangingPunct="1">
              <a:defRPr/>
            </a:pPr>
            <a:endParaRPr lang="ru-RU" sz="2200">
              <a:latin typeface="Bookman Old Style" pitchFamily="18" charset="0"/>
            </a:endParaRPr>
          </a:p>
        </p:txBody>
      </p:sp>
      <p:pic>
        <p:nvPicPr>
          <p:cNvPr id="26627" name="Рисунок 3" descr="Рисунок1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4076700"/>
            <a:ext cx="4643438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453</TotalTime>
  <Words>845</Words>
  <Application>Microsoft Office PowerPoint</Application>
  <PresentationFormat>Экран (4:3)</PresentationFormat>
  <Paragraphs>65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Трава</vt:lpstr>
      <vt:lpstr>Техническая</vt:lpstr>
      <vt:lpstr>                                          Использования логических блоков Дьенеша.          </vt:lpstr>
      <vt:lpstr>Слайд 2</vt:lpstr>
      <vt:lpstr>Слайд 3</vt:lpstr>
      <vt:lpstr>Слайд 4</vt:lpstr>
      <vt:lpstr>Слайд 5</vt:lpstr>
      <vt:lpstr>Слайд 6</vt:lpstr>
      <vt:lpstr>Игра «Художники»</vt:lpstr>
      <vt:lpstr>Слайд 8</vt:lpstr>
      <vt:lpstr>Игра «Мозаика цифр» </vt:lpstr>
      <vt:lpstr>Альбомы для детей 5-8 лет</vt:lpstr>
      <vt:lpstr>Альбомы «Удивляйка»</vt:lpstr>
      <vt:lpstr>4 ГРУППЫ ПОСТЕПЕННО УСЛОЖНЯЮЩИХСЯ ИГР И УПРАЖНЕНИЙ С ЛОГИЧЕСКИМИ БЛОКАМИ</vt:lpstr>
      <vt:lpstr>Варианты игр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Использования логических блоков Дьенеша.</dc:title>
  <dc:creator>HP</dc:creator>
  <cp:lastModifiedBy>ADMIN</cp:lastModifiedBy>
  <cp:revision>30</cp:revision>
  <dcterms:created xsi:type="dcterms:W3CDTF">2011-05-18T16:26:42Z</dcterms:created>
  <dcterms:modified xsi:type="dcterms:W3CDTF">2013-10-09T06:28:36Z</dcterms:modified>
</cp:coreProperties>
</file>